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Lst>
  <p:notesMasterIdLst>
    <p:notesMasterId r:id="rId27"/>
  </p:notesMasterIdLst>
  <p:handoutMasterIdLst>
    <p:handoutMasterId r:id="rId28"/>
  </p:handoutMasterIdLst>
  <p:sldIdLst>
    <p:sldId id="3454" r:id="rId19"/>
    <p:sldId id="3480" r:id="rId20"/>
    <p:sldId id="3481" r:id="rId21"/>
    <p:sldId id="3482" r:id="rId22"/>
    <p:sldId id="3484" r:id="rId23"/>
    <p:sldId id="3483" r:id="rId24"/>
    <p:sldId id="1589" r:id="rId25"/>
    <p:sldId id="1532"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1645A-985D-4E4B-978B-5244C1458188}" v="431" dt="2018-08-31T06:51:41.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62699" autoAdjust="0"/>
  </p:normalViewPr>
  <p:slideViewPr>
    <p:cSldViewPr snapToGrid="0">
      <p:cViewPr varScale="1">
        <p:scale>
          <a:sx n="63" d="100"/>
          <a:sy n="63" d="100"/>
        </p:scale>
        <p:origin x="1432" y="6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 Type="http://schemas.openxmlformats.org/officeDocument/2006/relationships/customXml" Target="../customXml/item3.xml"/><Relationship Id="rId21" Type="http://schemas.openxmlformats.org/officeDocument/2006/relationships/slide" Target="slides/slide3.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5F01645A-985D-4E4B-978B-5244C1458188}"/>
    <pc:docChg chg="undo custSel delSld modSld delMainMaster">
      <pc:chgData name="Anna Thomas" userId="5d003f33-6e3f-406c-b398-0eb1113638fb" providerId="ADAL" clId="{5F01645A-985D-4E4B-978B-5244C1458188}" dt="2018-08-31T06:51:41.739" v="428" actId="20577"/>
      <pc:docMkLst>
        <pc:docMk/>
      </pc:docMkLst>
      <pc:sldChg chg="modSp">
        <pc:chgData name="Anna Thomas" userId="5d003f33-6e3f-406c-b398-0eb1113638fb" providerId="ADAL" clId="{5F01645A-985D-4E4B-978B-5244C1458188}" dt="2018-08-31T06:24:30.984" v="356" actId="20577"/>
        <pc:sldMkLst>
          <pc:docMk/>
          <pc:sldMk cId="3533758016" sldId="1589"/>
        </pc:sldMkLst>
        <pc:spChg chg="mod">
          <ac:chgData name="Anna Thomas" userId="5d003f33-6e3f-406c-b398-0eb1113638fb" providerId="ADAL" clId="{5F01645A-985D-4E4B-978B-5244C1458188}" dt="2018-08-31T06:24:30.984" v="356" actId="20577"/>
          <ac:spMkLst>
            <pc:docMk/>
            <pc:sldMk cId="3533758016" sldId="1589"/>
            <ac:spMk id="5" creationId="{4F101A6E-1F85-4800-B84B-062501425C1B}"/>
          </ac:spMkLst>
        </pc:spChg>
      </pc:sldChg>
      <pc:sldChg chg="modSp">
        <pc:chgData name="Anna Thomas" userId="5d003f33-6e3f-406c-b398-0eb1113638fb" providerId="ADAL" clId="{5F01645A-985D-4E4B-978B-5244C1458188}" dt="2018-08-31T06:51:41.739" v="428" actId="20577"/>
        <pc:sldMkLst>
          <pc:docMk/>
          <pc:sldMk cId="2373737552" sldId="3481"/>
        </pc:sldMkLst>
        <pc:spChg chg="mod">
          <ac:chgData name="Anna Thomas" userId="5d003f33-6e3f-406c-b398-0eb1113638fb" providerId="ADAL" clId="{5F01645A-985D-4E4B-978B-5244C1458188}" dt="2018-08-31T06:51:41.739" v="428" actId="20577"/>
          <ac:spMkLst>
            <pc:docMk/>
            <pc:sldMk cId="2373737552" sldId="3481"/>
            <ac:spMk id="3" creationId="{EC1DBFB7-6335-4A99-8E09-537280AAE890}"/>
          </ac:spMkLst>
        </pc:spChg>
      </pc:sldChg>
      <pc:sldMasterChg chg="delSldLayout">
        <pc:chgData name="Anna Thomas" userId="5d003f33-6e3f-406c-b398-0eb1113638fb" providerId="ADAL" clId="{5F01645A-985D-4E4B-978B-5244C1458188}" dt="2018-08-22T17:40:10.914" v="23" actId="2696"/>
        <pc:sldMasterMkLst>
          <pc:docMk/>
          <pc:sldMasterMk cId="547700521" sldId="2147484653"/>
        </pc:sldMasterMkLst>
      </pc:sldMasterChg>
      <pc:sldMasterChg chg="delSldLayout">
        <pc:chgData name="Anna Thomas" userId="5d003f33-6e3f-406c-b398-0eb1113638fb" providerId="ADAL" clId="{5F01645A-985D-4E4B-978B-5244C1458188}" dt="2018-08-22T17:40:21.903" v="72" actId="2696"/>
        <pc:sldMasterMkLst>
          <pc:docMk/>
          <pc:sldMasterMk cId="4040035533" sldId="2147484758"/>
        </pc:sldMasterMkLst>
      </pc:sldMasterChg>
      <pc:sldMasterChg chg="delSldLayout">
        <pc:chgData name="Anna Thomas" userId="5d003f33-6e3f-406c-b398-0eb1113638fb" providerId="ADAL" clId="{5F01645A-985D-4E4B-978B-5244C1458188}" dt="2018-08-22T17:40:11.387" v="30" actId="2696"/>
        <pc:sldMasterMkLst>
          <pc:docMk/>
          <pc:sldMasterMk cId="2690770255" sldId="2147484790"/>
        </pc:sldMasterMkLst>
      </pc:sldMasterChg>
      <pc:sldMasterChg chg="delSldLayout">
        <pc:chgData name="Anna Thomas" userId="5d003f33-6e3f-406c-b398-0eb1113638fb" providerId="ADAL" clId="{5F01645A-985D-4E4B-978B-5244C1458188}" dt="2018-08-22T17:40:19.424" v="62" actId="2696"/>
        <pc:sldMasterMkLst>
          <pc:docMk/>
          <pc:sldMasterMk cId="803416700" sldId="2147484806"/>
        </pc:sldMasterMkLst>
      </pc:sldMasterChg>
      <pc:sldMasterChg chg="delSldLayout">
        <pc:chgData name="Anna Thomas" userId="5d003f33-6e3f-406c-b398-0eb1113638fb" providerId="ADAL" clId="{5F01645A-985D-4E4B-978B-5244C1458188}" dt="2018-08-22T17:40:49.155" v="246" actId="2696"/>
        <pc:sldMasterMkLst>
          <pc:docMk/>
          <pc:sldMasterMk cId="1037874341" sldId="2147484940"/>
        </pc:sldMasterMkLst>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8/31/2018 11:52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8/31/2018 11:28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8/31/2018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151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them where the file is located</a:t>
            </a:r>
          </a:p>
          <a:p>
            <a:r>
              <a:rPr lang="en-US" dirty="0"/>
              <a:t>Explain the exercise, the timings, and the resources they have available (emphasize the resources that are in the daaia root)</a:t>
            </a:r>
          </a:p>
          <a:p>
            <a:r>
              <a:rPr lang="en-US" dirty="0"/>
              <a:t>With 1 hour remaining, assign each group 1 piece to present (e.g. the bot design, the </a:t>
            </a:r>
            <a:r>
              <a:rPr lang="en-US" dirty="0" err="1"/>
              <a:t>luis</a:t>
            </a:r>
            <a:r>
              <a:rPr lang="en-US" dirty="0"/>
              <a:t> design, the architecture, </a:t>
            </a:r>
            <a:r>
              <a:rPr lang="en-US" dirty="0" err="1"/>
              <a:t>etc</a:t>
            </a:r>
            <a:r>
              <a:rPr lang="en-US" dirty="0"/>
              <a:t>)</a:t>
            </a:r>
          </a:p>
          <a:p>
            <a:r>
              <a:rPr lang="en-US" dirty="0"/>
              <a:t>Put a countdown timer on the slides so people know when/where to send things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8/31/2018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16328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8/31/2018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3804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8/31/2018 11:28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31/08/2018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100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oleObject" Target="../embeddings/oleObject1.bin"/><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xml"/><Relationship Id="rId2" Type="http://schemas.openxmlformats.org/officeDocument/2006/relationships/slideLayout" Target="../slideLayouts/slideLayout148.xml"/><Relationship Id="rId16" Type="http://schemas.openxmlformats.org/officeDocument/2006/relationships/vmlDrawing" Target="../drawings/vmlDrawing1.v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image" Target="../media/image38.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theme" Target="../theme/theme1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theme" Target="../theme/theme14.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98" r:id="rId2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zure/LearnAI-DesigningandArchitectingIntelligentAgents/blob/master/02-bot_design/1_session.ipynb" TargetMode="External"/><Relationship Id="rId13" Type="http://schemas.openxmlformats.org/officeDocument/2006/relationships/hyperlink" Target="https://github.com/Azure/LearnAI-DesigningandArchitectingIntelligentAgents/blob/master/04-architectures/1_session.ipynb" TargetMode="External"/><Relationship Id="rId18" Type="http://schemas.openxmlformats.org/officeDocument/2006/relationships/hyperlink" Target="https://github.com/Azure/LearnAI-Cognitive-Search/blob/master/01-Introduction.md" TargetMode="External"/><Relationship Id="rId3" Type="http://schemas.openxmlformats.org/officeDocument/2006/relationships/hyperlink" Target="https://github.com/Azure/LearnAI-DesigningandArchitectingIntelligentAgents/blob/master/05-cognitive_services/1_session.ipynb" TargetMode="External"/><Relationship Id="rId21" Type="http://schemas.openxmlformats.org/officeDocument/2006/relationships/hyperlink" Target="https://github.com/Azure/LearnAI-Cognitive-Search/blob/master/04-Lab-1-Text-Skills.md" TargetMode="External"/><Relationship Id="rId7" Type="http://schemas.openxmlformats.org/officeDocument/2006/relationships/hyperlink" Target="https://github.com/Azure/LearnAI-Bootcamp/blob/master/lab02.1-azure_search/0_README.md" TargetMode="External"/><Relationship Id="rId12" Type="http://schemas.openxmlformats.org/officeDocument/2006/relationships/hyperlink" Target="https://github.com/Azure/LearnAI-Bootcamp/blob/master/lab01.5-luis/0_README.md" TargetMode="External"/><Relationship Id="rId17" Type="http://schemas.openxmlformats.org/officeDocument/2006/relationships/hyperlink" Target="https://github.com/Azure/LearnAI-DesigningandArchitectingIntelligentAgents/blob/master/04-architectures/2_activity.md" TargetMode="External"/><Relationship Id="rId25" Type="http://schemas.openxmlformats.org/officeDocument/2006/relationships/hyperlink" Target="https://creativecommons.org/licenses/by-sa/3.0/" TargetMode="External"/><Relationship Id="rId2" Type="http://schemas.openxmlformats.org/officeDocument/2006/relationships/hyperlink" Target="https://github.com/Azure/LearnAI-Bootcamp/blob/master/lab01.1-computer_vision/1_Setup.md" TargetMode="External"/><Relationship Id="rId16" Type="http://schemas.openxmlformats.org/officeDocument/2006/relationships/hyperlink" Target="https://github.com/Azure/LearnAI-Bootcamp/blob/master/lab02.4-testing_bots/0_README.md" TargetMode="External"/><Relationship Id="rId20" Type="http://schemas.openxmlformats.org/officeDocument/2006/relationships/hyperlink" Target="https://github.com/Azure/LearnAI-Cognitive-Search/blob/master/03-Environment-Creation.md" TargetMode="External"/><Relationship Id="rId1" Type="http://schemas.openxmlformats.org/officeDocument/2006/relationships/slideLayout" Target="../slideLayouts/slideLayout48.xml"/><Relationship Id="rId6" Type="http://schemas.openxmlformats.org/officeDocument/2006/relationships/hyperlink" Target="https://github.com/Azure/LearnAI-Bootcamp/blob/master/lab01.3_customvision02/0_README.md" TargetMode="External"/><Relationship Id="rId11" Type="http://schemas.openxmlformats.org/officeDocument/2006/relationships/hyperlink" Target="https://github.com/Azure/LearnAI-DesigningandArchitectingIntelligentAgents/blob/master/03-luis/2_activity.md" TargetMode="External"/><Relationship Id="rId24" Type="http://schemas.openxmlformats.org/officeDocument/2006/relationships/hyperlink" Target="https://commons.wikimedia.org/wiki/File:Emoji_u1f44f.svg" TargetMode="External"/><Relationship Id="rId5" Type="http://schemas.openxmlformats.org/officeDocument/2006/relationships/hyperlink" Target="https://github.com/Azure/LearnAI-Bootcamp/blob/master/lab01.2_customvision01/0_README.md" TargetMode="External"/><Relationship Id="rId15" Type="http://schemas.openxmlformats.org/officeDocument/2006/relationships/hyperlink" Target="https://github.com/Azure/LearnAI-Bootcamp/blob/master/lab02.3-logging_chat_conversations/0_README.md" TargetMode="External"/><Relationship Id="rId23" Type="http://schemas.openxmlformats.org/officeDocument/2006/relationships/image" Target="../media/image46.png"/><Relationship Id="rId10" Type="http://schemas.openxmlformats.org/officeDocument/2006/relationships/hyperlink" Target="https://github.com/Azure/LearnAI-DesigningandArchitectingIntelligentAgents/blob/master/02-bot_design/2_activity.md" TargetMode="External"/><Relationship Id="rId19" Type="http://schemas.openxmlformats.org/officeDocument/2006/relationships/hyperlink" Target="https://github.com/Azure/LearnAI-Cognitive-Search/blob/master/02-Solution-Architecture.md" TargetMode="External"/><Relationship Id="rId4" Type="http://schemas.openxmlformats.org/officeDocument/2006/relationships/hyperlink" Target="https://github.com/Azure/LearnAI-Bootcamp/blob/master/lab01.1-computer_vision/0_README.md" TargetMode="External"/><Relationship Id="rId9" Type="http://schemas.openxmlformats.org/officeDocument/2006/relationships/hyperlink" Target="https://github.com/Azure/LearnAI-DesigningandArchitectingIntelligentAgents/blob/master/03-luis/1_session.ipynb" TargetMode="External"/><Relationship Id="rId14" Type="http://schemas.openxmlformats.org/officeDocument/2006/relationships/hyperlink" Target="https://github.com/Azure/LearnAI-Bootcamp/blob/master/lab02.2-building_bots/0_README.md" TargetMode="External"/><Relationship Id="rId22" Type="http://schemas.openxmlformats.org/officeDocument/2006/relationships/hyperlink" Target="https://github.com/Azure/LearnAI-Cognitive-Search/blob/master/05-Lab-2-Image-Skills.m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hyperlink" Target="https://aka.ms/lap" TargetMode="External"/><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11:30-12 Intro to the Final Case</a:t>
            </a:r>
          </a:p>
        </p:txBody>
      </p:sp>
    </p:spTree>
    <p:extLst>
      <p:ext uri="{BB962C8B-B14F-4D97-AF65-F5344CB8AC3E}">
        <p14:creationId xmlns:p14="http://schemas.microsoft.com/office/powerpoint/2010/main" val="311376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9240" y="978849"/>
            <a:ext cx="11785385" cy="6247864"/>
          </a:xfrm>
          <a:prstGeom prst="rect">
            <a:avLst/>
          </a:prstGeom>
        </p:spPr>
        <p:txBody>
          <a:bodyPr wrap="square" numCol="3">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1: Cognitive Services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2">
                  <a:extLst>
                    <a:ext uri="{A12FA001-AC4F-418D-AE19-62706E023703}">
                      <ahyp:hlinkClr xmlns:ahyp="http://schemas.microsoft.com/office/drawing/2018/hyperlinkcolor" val="tx"/>
                    </a:ext>
                  </a:extLst>
                </a:hlinkClick>
              </a:rPr>
              <a:t>Setup</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9:15-10: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3">
                  <a:extLst>
                    <a:ext uri="{A12FA001-AC4F-418D-AE19-62706E023703}">
                      <ahyp:hlinkClr xmlns:ahyp="http://schemas.microsoft.com/office/drawing/2018/hyperlinkcolor" val="tx"/>
                    </a:ext>
                  </a:extLst>
                </a:hlinkClick>
              </a:rPr>
              <a:t>Cognitive Services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4">
                  <a:extLst>
                    <a:ext uri="{A12FA001-AC4F-418D-AE19-62706E023703}">
                      <ahyp:hlinkClr xmlns:ahyp="http://schemas.microsoft.com/office/drawing/2018/hyperlinkcolor" val="tx"/>
                    </a:ext>
                  </a:extLst>
                </a:hlinkClick>
              </a:rPr>
              <a:t>PictureBot Introduction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4">
                  <a:extLst>
                    <a:ext uri="{A12FA001-AC4F-418D-AE19-62706E023703}">
                      <ahyp:hlinkClr xmlns:ahyp="http://schemas.microsoft.com/office/drawing/2018/hyperlinkcolor" val="tx"/>
                    </a:ext>
                  </a:extLst>
                </a:hlinkClick>
              </a:rPr>
              <a:t>Lab 1</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4">
                  <a:extLst>
                    <a:ext uri="{A12FA001-AC4F-418D-AE19-62706E023703}">
                      <ahyp:hlinkClr xmlns:ahyp="http://schemas.microsoft.com/office/drawing/2018/hyperlinkcolor" val="tx"/>
                    </a:ext>
                  </a:extLst>
                </a:hlinkClick>
              </a:rPr>
              <a:t>: Computer Vision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1-1:30: Custom Vision Service Introduction</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1:30-2: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Lab 2</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 Custom Vision Service I: Image Classification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2-2:30: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Lab 3</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 Custom Vision Service II: Object Detection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2:30-3:30:</a:t>
            </a:r>
            <a:r>
              <a:rPr kumimoji="0" lang="en-US" sz="2000" b="1" i="0" u="none" strike="noStrike" kern="1200" cap="none" spc="0" normalizeH="0" baseline="0" noProof="0" dirty="0">
                <a:ln>
                  <a:noFill/>
                </a:ln>
                <a:solidFill>
                  <a:srgbClr val="434343"/>
                </a:solidFill>
                <a:effectLst/>
                <a:uLnTx/>
                <a:uFillTx/>
                <a:latin typeface="-apple-system"/>
                <a:ea typeface="+mn-ea"/>
                <a:cs typeface="+mn-cs"/>
              </a:rPr>
              <a:t>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Lab 4</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 Azure Search</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3:30-4: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8">
                  <a:extLst>
                    <a:ext uri="{A12FA001-AC4F-418D-AE19-62706E023703}">
                      <ahyp:hlinkClr xmlns:ahyp="http://schemas.microsoft.com/office/drawing/2018/hyperlinkcolor" val="tx"/>
                    </a:ext>
                  </a:extLst>
                </a:hlinkClick>
              </a:rPr>
              <a:t>Bot Design</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9">
                  <a:extLst>
                    <a:ext uri="{A12FA001-AC4F-418D-AE19-62706E023703}">
                      <ahyp:hlinkClr xmlns:ahyp="http://schemas.microsoft.com/office/drawing/2018/hyperlinkcolor" val="tx"/>
                    </a:ext>
                  </a:extLst>
                </a:hlinkClick>
              </a:rPr>
              <a:t>LUIS Design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Day 1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0">
                  <a:extLst>
                    <a:ext uri="{A12FA001-AC4F-418D-AE19-62706E023703}">
                      <ahyp:hlinkClr xmlns:ahyp="http://schemas.microsoft.com/office/drawing/2018/hyperlinkcolor" val="tx"/>
                    </a:ext>
                  </a:extLst>
                </a:hlinkClick>
              </a:rPr>
              <a:t>Part 1: Bots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1">
                  <a:extLst>
                    <a:ext uri="{A12FA001-AC4F-418D-AE19-62706E023703}">
                      <ahyp:hlinkClr xmlns:ahyp="http://schemas.microsoft.com/office/drawing/2018/hyperlinkcolor" val="tx"/>
                    </a:ext>
                  </a:extLst>
                </a:hlinkClick>
              </a:rPr>
              <a:t>Part 2: LUIS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2: Bots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8:30-9:45: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2">
                  <a:extLst>
                    <a:ext uri="{A12FA001-AC4F-418D-AE19-62706E023703}">
                      <ahyp:hlinkClr xmlns:ahyp="http://schemas.microsoft.com/office/drawing/2018/hyperlinkcolor" val="tx"/>
                    </a:ext>
                  </a:extLst>
                </a:hlinkClick>
              </a:rPr>
              <a:t>Lab 5</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2">
                  <a:extLst>
                    <a:ext uri="{A12FA001-AC4F-418D-AE19-62706E023703}">
                      <ahyp:hlinkClr xmlns:ahyp="http://schemas.microsoft.com/office/drawing/2018/hyperlinkcolor" val="tx"/>
                    </a:ext>
                  </a:extLst>
                </a:hlinkClick>
              </a:rPr>
              <a:t>: Language Understanding Intelligent Service (LUIS)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9:45-10:15: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3">
                  <a:extLst>
                    <a:ext uri="{A12FA001-AC4F-418D-AE19-62706E023703}">
                      <ahyp:hlinkClr xmlns:ahyp="http://schemas.microsoft.com/office/drawing/2018/hyperlinkcolor" val="tx"/>
                    </a:ext>
                  </a:extLst>
                </a:hlinkClick>
              </a:rPr>
              <a:t>Bot Architectures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10:15-12: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4">
                  <a:extLst>
                    <a:ext uri="{A12FA001-AC4F-418D-AE19-62706E023703}">
                      <ahyp:hlinkClr xmlns:ahyp="http://schemas.microsoft.com/office/drawing/2018/hyperlinkcolor" val="tx"/>
                    </a:ext>
                  </a:extLst>
                </a:hlinkClick>
              </a:rPr>
              <a:t>Lab 6</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4">
                  <a:extLst>
                    <a:ext uri="{A12FA001-AC4F-418D-AE19-62706E023703}">
                      <ahyp:hlinkClr xmlns:ahyp="http://schemas.microsoft.com/office/drawing/2018/hyperlinkcolor" val="tx"/>
                    </a:ext>
                  </a:extLst>
                </a:hlinkClick>
              </a:rPr>
              <a:t>: Building Intelligent Bots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5">
                  <a:extLst>
                    <a:ext uri="{A12FA001-AC4F-418D-AE19-62706E023703}">
                      <ahyp:hlinkClr xmlns:ahyp="http://schemas.microsoft.com/office/drawing/2018/hyperlinkcolor" val="tx"/>
                    </a:ext>
                  </a:extLst>
                </a:hlinkClick>
              </a:rPr>
              <a:t>Lab 7</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5">
                  <a:extLst>
                    <a:ext uri="{A12FA001-AC4F-418D-AE19-62706E023703}">
                      <ahyp:hlinkClr xmlns:ahyp="http://schemas.microsoft.com/office/drawing/2018/hyperlinkcolor" val="tx"/>
                    </a:ext>
                  </a:extLst>
                </a:hlinkClick>
              </a:rPr>
              <a:t>: Bot Logging</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2-3: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6">
                  <a:extLst>
                    <a:ext uri="{A12FA001-AC4F-418D-AE19-62706E023703}">
                      <ahyp:hlinkClr xmlns:ahyp="http://schemas.microsoft.com/office/drawing/2018/hyperlinkcolor" val="tx"/>
                    </a:ext>
                  </a:extLst>
                </a:hlinkClick>
              </a:rPr>
              <a:t>Lab 8</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6">
                  <a:extLst>
                    <a:ext uri="{A12FA001-AC4F-418D-AE19-62706E023703}">
                      <ahyp:hlinkClr xmlns:ahyp="http://schemas.microsoft.com/office/drawing/2018/hyperlinkcolor" val="tx"/>
                    </a:ext>
                  </a:extLst>
                </a:hlinkClick>
              </a:rPr>
              <a:t>: Bot Testing</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3-4: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Day 2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7">
                  <a:extLst>
                    <a:ext uri="{A12FA001-AC4F-418D-AE19-62706E023703}">
                      <ahyp:hlinkClr xmlns:ahyp="http://schemas.microsoft.com/office/drawing/2018/hyperlinkcolor" val="tx"/>
                    </a:ext>
                  </a:extLst>
                </a:hlinkClick>
              </a:rPr>
              <a:t>Bot Architectures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4-5: Discussion/Presentations: Days 1+2 Cases</a:t>
            </a: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3: Knowledge Mining/Final Case</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 Bootcamp Recap and What's Next</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9-9:30: Cognitive Search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8">
                  <a:extLst>
                    <a:ext uri="{A12FA001-AC4F-418D-AE19-62706E023703}">
                      <ahyp:hlinkClr xmlns:ahyp="http://schemas.microsoft.com/office/drawing/2018/hyperlinkcolor" val="tx"/>
                    </a:ext>
                  </a:extLst>
                </a:hlinkClick>
              </a:rPr>
              <a:t>Introduction</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9">
                  <a:extLst>
                    <a:ext uri="{A12FA001-AC4F-418D-AE19-62706E023703}">
                      <ahyp:hlinkClr xmlns:ahyp="http://schemas.microsoft.com/office/drawing/2018/hyperlinkcolor" val="tx"/>
                    </a:ext>
                  </a:extLst>
                </a:hlinkClick>
              </a:rPr>
              <a:t>Lab Architecture</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9:30-9:45: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20">
                  <a:extLst>
                    <a:ext uri="{A12FA001-AC4F-418D-AE19-62706E023703}">
                      <ahyp:hlinkClr xmlns:ahyp="http://schemas.microsoft.com/office/drawing/2018/hyperlinkcolor" val="tx"/>
                    </a:ext>
                  </a:extLst>
                </a:hlinkClick>
              </a:rPr>
              <a:t>Setup</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9:45-10:30: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21">
                  <a:extLst>
                    <a:ext uri="{A12FA001-AC4F-418D-AE19-62706E023703}">
                      <ahyp:hlinkClr xmlns:ahyp="http://schemas.microsoft.com/office/drawing/2018/hyperlinkcolor" val="tx"/>
                    </a:ext>
                  </a:extLst>
                </a:hlinkClick>
              </a:rPr>
              <a:t>Lab 9</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21">
                  <a:extLst>
                    <a:ext uri="{A12FA001-AC4F-418D-AE19-62706E023703}">
                      <ahyp:hlinkClr xmlns:ahyp="http://schemas.microsoft.com/office/drawing/2018/hyperlinkcolor" val="tx"/>
                    </a:ext>
                  </a:extLst>
                </a:hlinkClick>
              </a:rPr>
              <a:t>: Cognitive Search I: Text Skills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10:30-11:30: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22">
                  <a:extLst>
                    <a:ext uri="{A12FA001-AC4F-418D-AE19-62706E023703}">
                      <ahyp:hlinkClr xmlns:ahyp="http://schemas.microsoft.com/office/drawing/2018/hyperlinkcolor" val="tx"/>
                    </a:ext>
                  </a:extLst>
                </a:hlinkClick>
              </a:rPr>
              <a:t>Lab 10</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22">
                  <a:extLst>
                    <a:ext uri="{A12FA001-AC4F-418D-AE19-62706E023703}">
                      <ahyp:hlinkClr xmlns:ahyp="http://schemas.microsoft.com/office/drawing/2018/hyperlinkcolor" val="tx"/>
                    </a:ext>
                  </a:extLst>
                </a:hlinkClick>
              </a:rPr>
              <a:t>: Cognitive Search II: Image Skills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Look at all you’ve done </a:t>
            </a:r>
          </a:p>
        </p:txBody>
      </p:sp>
      <p:pic>
        <p:nvPicPr>
          <p:cNvPr id="5" name="Picture 4">
            <a:extLst>
              <a:ext uri="{FF2B5EF4-FFF2-40B4-BE49-F238E27FC236}">
                <a16:creationId xmlns:a16="http://schemas.microsoft.com/office/drawing/2014/main" id="{48AD9BD4-1848-4ED3-B8D8-925B13C76316}"/>
              </a:ext>
            </a:extLst>
          </p:cNvPr>
          <p:cNvPicPr>
            <a:picLocks noChangeAspect="1"/>
          </p:cNvPicPr>
          <p:nvPr/>
        </p:nvPicPr>
        <p:blipFill>
          <a:blip r:embed="rId23">
            <a:extLst>
              <a:ext uri="{837473B0-CC2E-450A-ABE3-18F120FF3D39}">
                <a1611:picAttrSrcUrl xmlns:a1611="http://schemas.microsoft.com/office/drawing/2016/11/main" r:id="rId24"/>
              </a:ext>
            </a:extLst>
          </a:blip>
          <a:stretch>
            <a:fillRect/>
          </a:stretch>
        </p:blipFill>
        <p:spPr>
          <a:xfrm>
            <a:off x="6161932" y="289512"/>
            <a:ext cx="1315329" cy="1315329"/>
          </a:xfrm>
          <a:prstGeom prst="rect">
            <a:avLst/>
          </a:prstGeom>
        </p:spPr>
      </p:pic>
      <p:sp>
        <p:nvSpPr>
          <p:cNvPr id="6" name="TextBox 5">
            <a:extLst>
              <a:ext uri="{FF2B5EF4-FFF2-40B4-BE49-F238E27FC236}">
                <a16:creationId xmlns:a16="http://schemas.microsoft.com/office/drawing/2014/main" id="{691C9692-F958-4D83-807E-04FAA77481DA}"/>
              </a:ext>
            </a:extLst>
          </p:cNvPr>
          <p:cNvSpPr txBox="1"/>
          <p:nvPr/>
        </p:nvSpPr>
        <p:spPr>
          <a:xfrm>
            <a:off x="8488953" y="6351505"/>
            <a:ext cx="4637514" cy="433965"/>
          </a:xfrm>
          <a:prstGeom prst="rect">
            <a:avLst/>
          </a:prstGeom>
          <a:noFill/>
        </p:spPr>
        <p:txBody>
          <a:bodyPr wrap="square" lIns="182880" tIns="146304" rIns="182880" bIns="146304" rtlCol="0">
            <a:spAutoFit/>
          </a:bodyPr>
          <a:lstStyle/>
          <a:p>
            <a:r>
              <a:rPr lang="en-US" sz="900" dirty="0">
                <a:hlinkClick r:id="rId24" tooltip="https://commons.wikimedia.org/wiki/File:Emoji_u1f44f.svg"/>
              </a:rPr>
              <a:t>This Photo</a:t>
            </a:r>
            <a:r>
              <a:rPr lang="en-US" sz="900" dirty="0"/>
              <a:t> </a:t>
            </a:r>
            <a:r>
              <a:rPr lang="en-US" sz="900" dirty="0">
                <a:solidFill>
                  <a:schemeClr val="bg1"/>
                </a:solidFill>
              </a:rPr>
              <a:t>by Unknown Author is licensed under </a:t>
            </a:r>
            <a:r>
              <a:rPr lang="en-US" sz="900" dirty="0">
                <a:hlinkClick r:id="rId25" tooltip="https://creativecommons.org/licenses/by-sa/3.0/"/>
              </a:rPr>
              <a:t>CC BY-SA</a:t>
            </a:r>
            <a:endParaRPr lang="en-US" sz="900" dirty="0"/>
          </a:p>
        </p:txBody>
      </p:sp>
    </p:spTree>
    <p:extLst>
      <p:ext uri="{BB962C8B-B14F-4D97-AF65-F5344CB8AC3E}">
        <p14:creationId xmlns:p14="http://schemas.microsoft.com/office/powerpoint/2010/main" val="265282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9240" y="978849"/>
            <a:ext cx="11785385" cy="6124754"/>
          </a:xfrm>
          <a:prstGeom prst="rect">
            <a:avLst/>
          </a:prstGeom>
        </p:spPr>
        <p:txBody>
          <a:bodyPr wrap="square" num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34343"/>
                </a:solidFill>
                <a:effectLst/>
                <a:uLnTx/>
                <a:uFillTx/>
                <a:latin typeface="Segoe UI Light"/>
                <a:ea typeface="+mn-ea"/>
                <a:cs typeface="+mn-cs"/>
              </a:rPr>
              <a:t>Day 3: Knowledge Mining/Final Case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434343"/>
              </a:solidFill>
              <a:effectLst/>
              <a:uLnTx/>
              <a:uFillTx/>
              <a:latin typeface="Segoe UI Light"/>
              <a:ea typeface="+mn-ea"/>
              <a:cs typeface="+mn-cs"/>
            </a:endParaRP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8:30-9: Bootcamp Recap and What's Next</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9-9:30: Cognitive Search Introduction and Lab Architecture</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9:30-9:45: </a:t>
            </a:r>
            <a:r>
              <a:rPr kumimoji="0" lang="en-US" sz="2800" b="1" i="0" u="none" strike="sngStrike" kern="1200" cap="none" spc="0" normalizeH="0" baseline="0" noProof="0" dirty="0">
                <a:ln>
                  <a:noFill/>
                </a:ln>
                <a:solidFill>
                  <a:srgbClr val="434343"/>
                </a:solidFill>
                <a:effectLst/>
                <a:uLnTx/>
                <a:uFillTx/>
                <a:latin typeface="Segoe UI Light"/>
                <a:ea typeface="+mn-ea"/>
                <a:cs typeface="+mn-cs"/>
              </a:rPr>
              <a:t>Setup</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9:45-10:30: </a:t>
            </a:r>
            <a:r>
              <a:rPr kumimoji="0" lang="en-US" sz="2800" b="1" i="0" u="none" strike="sngStrike" kern="1200" cap="none" spc="0" normalizeH="0" baseline="0" noProof="0" dirty="0">
                <a:ln>
                  <a:noFill/>
                </a:ln>
                <a:solidFill>
                  <a:srgbClr val="434343"/>
                </a:solidFill>
                <a:effectLst/>
                <a:uLnTx/>
                <a:uFillTx/>
                <a:latin typeface="Segoe UI Light"/>
                <a:ea typeface="+mn-ea"/>
                <a:cs typeface="+mn-cs"/>
              </a:rPr>
              <a:t>Lab 9</a:t>
            </a:r>
            <a:r>
              <a:rPr kumimoji="0" lang="en-US" sz="2800" b="0" i="0" u="none" strike="sngStrike" kern="1200" cap="none" spc="0" normalizeH="0" baseline="0" noProof="0" dirty="0">
                <a:ln>
                  <a:noFill/>
                </a:ln>
                <a:solidFill>
                  <a:srgbClr val="434343"/>
                </a:solidFill>
                <a:effectLst/>
                <a:uLnTx/>
                <a:uFillTx/>
                <a:latin typeface="Segoe UI Light"/>
                <a:ea typeface="+mn-ea"/>
                <a:cs typeface="+mn-cs"/>
              </a:rPr>
              <a:t>: Cognitive Search I: Text Skills</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10:30-11:30: </a:t>
            </a:r>
            <a:r>
              <a:rPr kumimoji="0" lang="en-US" sz="2800" b="1" i="0" u="none" strike="sngStrike" kern="1200" cap="none" spc="0" normalizeH="0" baseline="0" noProof="0" dirty="0">
                <a:ln>
                  <a:noFill/>
                </a:ln>
                <a:solidFill>
                  <a:srgbClr val="434343"/>
                </a:solidFill>
                <a:effectLst/>
                <a:uLnTx/>
                <a:uFillTx/>
                <a:latin typeface="Segoe UI Light"/>
                <a:ea typeface="+mn-ea"/>
                <a:cs typeface="+mn-cs"/>
              </a:rPr>
              <a:t>Lab 10</a:t>
            </a:r>
            <a:r>
              <a:rPr kumimoji="0" lang="en-US" sz="2800" b="0" i="0" u="none" strike="sngStrike" kern="1200" cap="none" spc="0" normalizeH="0" baseline="0" noProof="0" dirty="0">
                <a:ln>
                  <a:noFill/>
                </a:ln>
                <a:solidFill>
                  <a:srgbClr val="434343"/>
                </a:solidFill>
                <a:effectLst/>
                <a:uLnTx/>
                <a:uFillTx/>
                <a:latin typeface="Segoe UI Light"/>
                <a:ea typeface="+mn-ea"/>
                <a:cs typeface="+mn-cs"/>
              </a:rPr>
              <a:t>: Cognitive Search II: Image Skills</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12:30-1: Final Case: Introduction</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1-2: Lunch</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rgbClr val="434343"/>
                </a:solidFill>
                <a:latin typeface="Segoe UI Light"/>
              </a:rPr>
              <a:t>2-3:30</a:t>
            </a:r>
            <a:r>
              <a:rPr kumimoji="0" lang="en-US" sz="2800" b="0" i="0" u="none" strike="noStrike" kern="1200" cap="none" spc="0" normalizeH="0" baseline="0" noProof="0" dirty="0">
                <a:ln>
                  <a:noFill/>
                </a:ln>
                <a:solidFill>
                  <a:srgbClr val="434343"/>
                </a:solidFill>
                <a:effectLst/>
                <a:uLnTx/>
                <a:uFillTx/>
                <a:latin typeface="Segoe UI Light"/>
                <a:ea typeface="+mn-ea"/>
                <a:cs typeface="+mn-cs"/>
              </a:rPr>
              <a:t>: </a:t>
            </a:r>
            <a:r>
              <a:rPr kumimoji="0" lang="en-US" sz="2800" b="1" i="0" u="none" strike="noStrike" kern="1200" cap="none" spc="0" normalizeH="0" baseline="0" noProof="0" dirty="0">
                <a:ln>
                  <a:noFill/>
                </a:ln>
                <a:solidFill>
                  <a:srgbClr val="434343"/>
                </a:solidFill>
                <a:effectLst/>
                <a:uLnTx/>
                <a:uFillTx/>
                <a:latin typeface="Segoe UI Light"/>
                <a:ea typeface="+mn-ea"/>
                <a:cs typeface="+mn-cs"/>
              </a:rPr>
              <a:t>Final Case</a:t>
            </a:r>
            <a:r>
              <a:rPr kumimoji="0" lang="en-US" sz="2800" b="0" i="0" u="none" strike="noStrike" kern="1200" cap="none" spc="0" normalizeH="0" baseline="0" noProof="0" dirty="0">
                <a:ln>
                  <a:noFill/>
                </a:ln>
                <a:solidFill>
                  <a:srgbClr val="434343"/>
                </a:solidFill>
                <a:effectLst/>
                <a:uLnTx/>
                <a:uFillTx/>
                <a:latin typeface="Segoe UI Light"/>
                <a:ea typeface="+mn-ea"/>
                <a:cs typeface="+mn-cs"/>
              </a:rPr>
              <a:t>: Working time</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3:30-4: </a:t>
            </a:r>
            <a:r>
              <a:rPr kumimoji="0" lang="en-US" sz="2800" b="1" i="0" u="none" strike="noStrike" kern="1200" cap="none" spc="0" normalizeH="0" baseline="0" noProof="0" dirty="0">
                <a:ln>
                  <a:noFill/>
                </a:ln>
                <a:solidFill>
                  <a:srgbClr val="434343"/>
                </a:solidFill>
                <a:effectLst/>
                <a:uLnTx/>
                <a:uFillTx/>
                <a:latin typeface="Segoe UI Light"/>
                <a:ea typeface="+mn-ea"/>
                <a:cs typeface="+mn-cs"/>
              </a:rPr>
              <a:t>Final Case</a:t>
            </a:r>
            <a:r>
              <a:rPr kumimoji="0" lang="en-US" sz="2800" b="0" i="0" u="none" strike="noStrike" kern="1200" cap="none" spc="0" normalizeH="0" baseline="0" noProof="0" dirty="0">
                <a:ln>
                  <a:noFill/>
                </a:ln>
                <a:solidFill>
                  <a:srgbClr val="434343"/>
                </a:solidFill>
                <a:effectLst/>
                <a:uLnTx/>
                <a:uFillTx/>
                <a:latin typeface="Segoe UI Light"/>
                <a:ea typeface="+mn-ea"/>
                <a:cs typeface="+mn-cs"/>
              </a:rPr>
              <a:t>: Presentations/Discussions</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4-5: Airlift Q&amp;A and Feedback</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rgbClr val="434343"/>
                </a:solidFill>
                <a:latin typeface="Segoe UI Light"/>
              </a:rPr>
              <a:t>5-6: Office hours</a:t>
            </a:r>
            <a:endParaRPr kumimoji="0" lang="en-US" sz="2800" b="0" i="0" u="none" strike="noStrike" kern="1200" cap="none" spc="0" normalizeH="0" baseline="0" noProof="0" dirty="0">
              <a:ln>
                <a:noFill/>
              </a:ln>
              <a:solidFill>
                <a:srgbClr val="434343"/>
              </a:solidFill>
              <a:effectLst/>
              <a:uLnTx/>
              <a:uFillTx/>
              <a:latin typeface="Segoe UI Light"/>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34343"/>
              </a:solidFill>
              <a:effectLst/>
              <a:uLnTx/>
              <a:uFillTx/>
              <a:latin typeface="Segoe UI Light"/>
              <a:ea typeface="+mn-ea"/>
              <a:cs typeface="+mn-cs"/>
            </a:endParaRP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Agenda</a:t>
            </a:r>
          </a:p>
        </p:txBody>
      </p:sp>
    </p:spTree>
    <p:extLst>
      <p:ext uri="{BB962C8B-B14F-4D97-AF65-F5344CB8AC3E}">
        <p14:creationId xmlns:p14="http://schemas.microsoft.com/office/powerpoint/2010/main" val="237373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9240" y="978849"/>
            <a:ext cx="11785385" cy="5755422"/>
          </a:xfrm>
          <a:prstGeom prst="rect">
            <a:avLst/>
          </a:prstGeom>
        </p:spPr>
        <p:txBody>
          <a:bodyPr wrap="square" num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Segoe UI Light"/>
                <a:ea typeface="+mn-ea"/>
                <a:cs typeface="+mn-cs"/>
              </a:rPr>
              <a:t>Contoso Vineyards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chemeClr val="bg1"/>
              </a:solidFill>
              <a:effectLst/>
              <a:uLnTx/>
              <a:uFillTx/>
              <a:latin typeface="Segoe UI Light"/>
              <a:ea typeface="+mn-ea"/>
              <a:cs typeface="+mn-cs"/>
            </a:endParaRPr>
          </a:p>
          <a:p>
            <a:r>
              <a:rPr lang="en-US" sz="2400" dirty="0">
                <a:solidFill>
                  <a:schemeClr val="bg1"/>
                </a:solidFill>
              </a:rPr>
              <a:t>Contoso Vineyard is a relatively new vineyard that is gaining popularity quickly due to several factors. One reason is that Contoso Vineyard operates on a subscription model, so the more months a customer commits to, the higher the discount. They also take pride in their award-winning customer service – every month, each subscriber can log into the website and chat with someone who will personally help them customize the following month’s order, based on their past orders, general preferences, and what’s available that month. These chats can be long and winding as customers change their minds often, want information repeated, or want agents to look up a previous order that may have occurred months ago. With the growing popularity of the Contoso Vineyard, the company is finding it is greatly understaffed and unable to handle the current volumes. They have already started to see the repercussions of this, as customer wait times have increased from an average of three minutes to seven minutes over the course of the last month. </a:t>
            </a:r>
            <a:endParaRPr kumimoji="0" lang="en-US" sz="4000" b="0" i="0" u="none" strike="noStrike" kern="1200" cap="none" spc="0" normalizeH="0" baseline="0" noProof="0" dirty="0">
              <a:ln>
                <a:noFill/>
              </a:ln>
              <a:solidFill>
                <a:schemeClr val="bg1"/>
              </a:solidFill>
              <a:effectLst/>
              <a:uLnTx/>
              <a:uFillTx/>
              <a:latin typeface="Segoe UI Light"/>
              <a:ea typeface="+mn-ea"/>
              <a:cs typeface="+mn-cs"/>
            </a:endParaRP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Final case</a:t>
            </a:r>
          </a:p>
        </p:txBody>
      </p:sp>
    </p:spTree>
    <p:extLst>
      <p:ext uri="{BB962C8B-B14F-4D97-AF65-F5344CB8AC3E}">
        <p14:creationId xmlns:p14="http://schemas.microsoft.com/office/powerpoint/2010/main" val="202898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9240" y="978849"/>
            <a:ext cx="11785385" cy="5719258"/>
          </a:xfrm>
          <a:prstGeom prst="rect">
            <a:avLst/>
          </a:prstGeom>
        </p:spPr>
        <p:txBody>
          <a:bodyPr wrap="square" num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Segoe UI Light"/>
                <a:ea typeface="+mn-ea"/>
                <a:cs typeface="+mn-cs"/>
              </a:rPr>
              <a:t>Contoso Vineyards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chemeClr val="bg1"/>
              </a:solidFill>
              <a:effectLst/>
              <a:uLnTx/>
              <a:uFillTx/>
              <a:latin typeface="Segoe UI Light"/>
              <a:ea typeface="+mn-ea"/>
              <a:cs typeface="+mn-cs"/>
            </a:endParaRPr>
          </a:p>
          <a:p>
            <a:r>
              <a:rPr lang="en-US" sz="2400" dirty="0">
                <a:solidFill>
                  <a:schemeClr val="bg1"/>
                </a:solidFill>
              </a:rPr>
              <a:t>Contoso Vineyard already runs on Azure – their customers authenticate with Azure B2C, their customer information is stored in Dynamics CRM, and their inventory information is stored and updated in CosmosDB. In addition to the inventory information they keep updated in CosmosDB, they also have a collection of photos of all of the wine bottles (with their bottle labels intact and visible) that they've ever had in stock, stored in an Azure Blob storage account.</a:t>
            </a:r>
          </a:p>
          <a:p>
            <a:endParaRPr lang="en-US" sz="2400" dirty="0">
              <a:solidFill>
                <a:schemeClr val="bg1"/>
              </a:solidFill>
            </a:endParaRPr>
          </a:p>
          <a:p>
            <a:r>
              <a:rPr lang="en-US" sz="2400" dirty="0">
                <a:solidFill>
                  <a:schemeClr val="bg1"/>
                </a:solidFill>
              </a:rPr>
              <a:t>Contoso Vineyard is very concerned and has reached out to your group to design and architect an intelligent solution that can help them address the problems they’re facing as their business grows further (and across borders to Latin America next year), without sacrificing their commitment to quality customer service.</a:t>
            </a:r>
          </a:p>
          <a:p>
            <a:endParaRPr lang="en-US" dirty="0">
              <a:solidFill>
                <a:schemeClr val="bg1"/>
              </a:solidFill>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Segoe UI Light"/>
              <a:ea typeface="+mn-ea"/>
              <a:cs typeface="+mn-cs"/>
            </a:endParaRP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Final case</a:t>
            </a:r>
          </a:p>
        </p:txBody>
      </p:sp>
    </p:spTree>
    <p:extLst>
      <p:ext uri="{BB962C8B-B14F-4D97-AF65-F5344CB8AC3E}">
        <p14:creationId xmlns:p14="http://schemas.microsoft.com/office/powerpoint/2010/main" val="14180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9240" y="978849"/>
            <a:ext cx="11785385" cy="5693866"/>
          </a:xfrm>
          <a:prstGeom prst="rect">
            <a:avLst/>
          </a:prstGeom>
        </p:spPr>
        <p:txBody>
          <a:bodyPr wrap="square" num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34343"/>
                </a:solidFill>
                <a:effectLst/>
                <a:uLnTx/>
                <a:uFillTx/>
                <a:latin typeface="Segoe UI Light"/>
                <a:ea typeface="+mn-ea"/>
                <a:cs typeface="+mn-cs"/>
              </a:rPr>
              <a:t>Contoso Vineyards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434343"/>
              </a:solidFill>
              <a:effectLst/>
              <a:uLnTx/>
              <a:uFillTx/>
              <a:latin typeface="Segoe UI Light"/>
              <a:ea typeface="+mn-ea"/>
              <a:cs typeface="+mn-cs"/>
            </a:endParaRP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11:30-12: Final Case: Introduction</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12-1: Lunch</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1-3: </a:t>
            </a:r>
            <a:r>
              <a:rPr kumimoji="0" lang="en-US" sz="2800" b="1" i="0" u="none" strike="noStrike" kern="1200" cap="none" spc="0" normalizeH="0" baseline="0" noProof="0" dirty="0">
                <a:ln>
                  <a:noFill/>
                </a:ln>
                <a:solidFill>
                  <a:srgbClr val="434343"/>
                </a:solidFill>
                <a:effectLst/>
                <a:uLnTx/>
                <a:uFillTx/>
                <a:latin typeface="Segoe UI Light"/>
                <a:ea typeface="+mn-ea"/>
                <a:cs typeface="+mn-cs"/>
              </a:rPr>
              <a:t>Final Case</a:t>
            </a:r>
            <a:r>
              <a:rPr kumimoji="0" lang="en-US" sz="2800" b="0" i="0" u="none" strike="noStrike" kern="1200" cap="none" spc="0" normalizeH="0" baseline="0" noProof="0" dirty="0">
                <a:ln>
                  <a:noFill/>
                </a:ln>
                <a:solidFill>
                  <a:srgbClr val="434343"/>
                </a:solidFill>
                <a:effectLst/>
                <a:uLnTx/>
                <a:uFillTx/>
                <a:latin typeface="Segoe UI Light"/>
                <a:ea typeface="+mn-ea"/>
                <a:cs typeface="+mn-cs"/>
              </a:rPr>
              <a:t>: Working time</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3-4: </a:t>
            </a:r>
            <a:r>
              <a:rPr kumimoji="0" lang="en-US" sz="2800" b="1" i="0" u="none" strike="noStrike" kern="1200" cap="none" spc="0" normalizeH="0" baseline="0" noProof="0" dirty="0">
                <a:ln>
                  <a:noFill/>
                </a:ln>
                <a:solidFill>
                  <a:srgbClr val="434343"/>
                </a:solidFill>
                <a:effectLst/>
                <a:uLnTx/>
                <a:uFillTx/>
                <a:latin typeface="Segoe UI Light"/>
                <a:ea typeface="+mn-ea"/>
                <a:cs typeface="+mn-cs"/>
              </a:rPr>
              <a:t>Final Case</a:t>
            </a:r>
            <a:r>
              <a:rPr kumimoji="0" lang="en-US" sz="2800" b="0" i="0" u="none" strike="noStrike" kern="1200" cap="none" spc="0" normalizeH="0" baseline="0" noProof="0" dirty="0">
                <a:ln>
                  <a:noFill/>
                </a:ln>
                <a:solidFill>
                  <a:srgbClr val="434343"/>
                </a:solidFill>
                <a:effectLst/>
                <a:uLnTx/>
                <a:uFillTx/>
                <a:latin typeface="Segoe UI Light"/>
                <a:ea typeface="+mn-ea"/>
                <a:cs typeface="+mn-cs"/>
              </a:rPr>
              <a:t>: Presentations</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4-5: Airlift Q&amp;A and Feedback</a:t>
            </a:r>
          </a:p>
          <a:p>
            <a:pPr marR="0" lvl="0" algn="l" defTabSz="914367"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solidFill>
                <a:srgbClr val="434343"/>
              </a:solidFill>
              <a:effectLst/>
              <a:uLnTx/>
              <a:uFillTx/>
              <a:latin typeface="Segoe UI Light"/>
              <a:ea typeface="+mn-ea"/>
              <a:cs typeface="+mn-cs"/>
            </a:endParaRPr>
          </a:p>
          <a:p>
            <a:pPr lvl="0"/>
            <a:r>
              <a:rPr lang="en-US" sz="2800" dirty="0">
                <a:latin typeface="Segoe UI Semilight" panose="020B0402040204020203" pitchFamily="34" charset="0"/>
                <a:cs typeface="Segoe UI Semilight" panose="020B0402040204020203" pitchFamily="34" charset="0"/>
                <a:hlinkClick r:id="rId3"/>
              </a:rPr>
              <a:t>https://github.com/Azure/LearnAI-Airlift</a:t>
            </a:r>
            <a:endParaRPr lang="en-US" sz="2800" dirty="0">
              <a:latin typeface="Segoe UI Semilight" panose="020B0402040204020203" pitchFamily="34" charset="0"/>
              <a:cs typeface="Segoe UI Semilight" panose="020B0402040204020203" pitchFamily="34" charset="0"/>
            </a:endParaRPr>
          </a:p>
          <a:p>
            <a:pPr lvl="0"/>
            <a:endParaRPr lang="en-US" sz="2800" dirty="0">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If you want to present anything, it must be received by 2:45:</a:t>
            </a:r>
          </a:p>
          <a:p>
            <a:pPr lvl="0"/>
            <a:r>
              <a:rPr lang="en-US" sz="2800" dirty="0">
                <a:solidFill>
                  <a:schemeClr val="bg1"/>
                </a:solidFill>
                <a:latin typeface="Segoe UI Semilight" panose="020B0402040204020203" pitchFamily="34" charset="0"/>
                <a:cs typeface="Segoe UI Semilight" panose="020B0402040204020203" pitchFamily="34" charset="0"/>
              </a:rPr>
              <a:t>Anna.Thomas@Microsoft.com </a:t>
            </a:r>
            <a:endParaRPr kumimoji="0" lang="en-US" sz="2800" b="0" i="0" u="none" strike="noStrike" kern="1200" cap="none" spc="0" normalizeH="0" baseline="0" noProof="0" dirty="0">
              <a:ln>
                <a:noFill/>
              </a:ln>
              <a:solidFill>
                <a:schemeClr val="bg1"/>
              </a:solidFill>
              <a:effectLst/>
              <a:uLnTx/>
              <a:uFillTx/>
              <a:latin typeface="Segoe UI Light"/>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34343"/>
              </a:solidFill>
              <a:effectLst/>
              <a:uLnTx/>
              <a:uFillTx/>
              <a:latin typeface="Segoe UI Light"/>
              <a:ea typeface="+mn-ea"/>
              <a:cs typeface="+mn-cs"/>
            </a:endParaRP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Final case</a:t>
            </a:r>
          </a:p>
        </p:txBody>
      </p:sp>
    </p:spTree>
    <p:extLst>
      <p:ext uri="{BB962C8B-B14F-4D97-AF65-F5344CB8AC3E}">
        <p14:creationId xmlns:p14="http://schemas.microsoft.com/office/powerpoint/2010/main" val="196403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further learning</a:t>
            </a:r>
          </a:p>
        </p:txBody>
      </p:sp>
      <p:sp>
        <p:nvSpPr>
          <p:cNvPr id="3" name="Slide Number Placeholder 2"/>
          <p:cNvSpPr>
            <a:spLocks noGrp="1"/>
          </p:cNvSpPr>
          <p:nvPr>
            <p:ph type="sldNum" sz="quarter" idx="4"/>
          </p:nvPr>
        </p:nvSpPr>
        <p:spPr/>
        <p:txBody>
          <a:bodyPr/>
          <a:lstStyle/>
          <a:p>
            <a:pPr>
              <a:defRPr/>
            </a:pPr>
            <a:fld id="{0E05EA2D-13DB-4BA1-9DA1-8ED54A2EECC2}" type="slidenum">
              <a:rPr lang="en-US">
                <a:solidFill>
                  <a:srgbClr val="434343">
                    <a:tint val="75000"/>
                  </a:srgbClr>
                </a:solidFill>
                <a:latin typeface="Segoe UI"/>
              </a:rPr>
              <a:pPr>
                <a:defRPr/>
              </a:pPr>
              <a:t>7</a:t>
            </a:fld>
            <a:endParaRPr lang="en-US">
              <a:solidFill>
                <a:srgbClr val="434343">
                  <a:tint val="75000"/>
                </a:srgbClr>
              </a:solidFill>
              <a:latin typeface="Segoe UI"/>
            </a:endParaRPr>
          </a:p>
        </p:txBody>
      </p:sp>
      <p:sp>
        <p:nvSpPr>
          <p:cNvPr id="5" name="Text Placeholder 5">
            <a:extLst>
              <a:ext uri="{FF2B5EF4-FFF2-40B4-BE49-F238E27FC236}">
                <a16:creationId xmlns:a16="http://schemas.microsoft.com/office/drawing/2014/main" id="{4F101A6E-1F85-4800-B84B-062501425C1B}"/>
              </a:ext>
            </a:extLst>
          </p:cNvPr>
          <p:cNvSpPr txBox="1">
            <a:spLocks/>
          </p:cNvSpPr>
          <p:nvPr/>
        </p:nvSpPr>
        <p:spPr>
          <a:xfrm>
            <a:off x="270067" y="1189812"/>
            <a:ext cx="11045633" cy="2320499"/>
          </a:xfrm>
          <a:prstGeom prst="rect">
            <a:avLst/>
          </a:prstGeom>
        </p:spPr>
        <p:txBody>
          <a:bodyPr anchor="t"/>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02519" lvl="2" indent="-342900" defTabSz="914192">
              <a:spcAft>
                <a:spcPts val="1175"/>
              </a:spcAft>
            </a:pPr>
            <a:r>
              <a:rPr lang="en-US" sz="2800" dirty="0">
                <a:solidFill>
                  <a:srgbClr val="434343"/>
                </a:solidFill>
                <a:latin typeface="Segoe UI Light"/>
                <a:cs typeface="Segoe UI Light"/>
              </a:rPr>
              <a:t>LearnAI resources: </a:t>
            </a:r>
            <a:r>
              <a:rPr lang="en-US" sz="2800" dirty="0">
                <a:solidFill>
                  <a:srgbClr val="434343"/>
                </a:solidFill>
                <a:latin typeface="Segoe UI Light"/>
                <a:cs typeface="Segoe UI Light"/>
                <a:hlinkClick r:id="rId3"/>
              </a:rPr>
              <a:t>https://aka.ms/lap</a:t>
            </a:r>
            <a:endParaRPr lang="en-US" sz="2800" dirty="0">
              <a:solidFill>
                <a:srgbClr val="434343"/>
              </a:solidFill>
              <a:latin typeface="Segoe UI Light"/>
              <a:cs typeface="Segoe UI Light"/>
            </a:endParaRPr>
          </a:p>
          <a:p>
            <a:pPr marL="902519" lvl="2" indent="-342900" defTabSz="914192">
              <a:spcAft>
                <a:spcPts val="1175"/>
              </a:spcAft>
            </a:pPr>
            <a:r>
              <a:rPr lang="en-US" sz="2800" dirty="0">
                <a:solidFill>
                  <a:srgbClr val="434343"/>
                </a:solidFill>
                <a:latin typeface="Segoe UI Light"/>
                <a:cs typeface="Segoe UI Light"/>
              </a:rPr>
              <a:t>Connect with us!</a:t>
            </a:r>
          </a:p>
          <a:p>
            <a:pPr lvl="3"/>
            <a:r>
              <a:rPr lang="en-US" sz="2400" dirty="0">
                <a:solidFill>
                  <a:srgbClr val="434343"/>
                </a:solidFill>
                <a:latin typeface="Segoe UI Light"/>
                <a:cs typeface="Segoe UI Light"/>
              </a:rPr>
              <a:t>Twitter @ctesta_oneill  , @AnalyticAnna  </a:t>
            </a:r>
          </a:p>
          <a:p>
            <a:pPr lvl="3"/>
            <a:r>
              <a:rPr lang="en-US" sz="2400" dirty="0">
                <a:solidFill>
                  <a:srgbClr val="434343"/>
                </a:solidFill>
                <a:latin typeface="Segoe UI Light"/>
                <a:cs typeface="Segoe UI Light"/>
              </a:rPr>
              <a:t>LinkedIn @ctestaoneill , @amthomas46   </a:t>
            </a:r>
          </a:p>
          <a:p>
            <a:pPr lvl="3"/>
            <a:endParaRPr lang="en-US" sz="2400" dirty="0">
              <a:solidFill>
                <a:srgbClr val="434343"/>
              </a:solidFill>
              <a:latin typeface="Segoe UI Light"/>
              <a:cs typeface="Segoe UI Light"/>
            </a:endParaRPr>
          </a:p>
          <a:p>
            <a:pPr marL="799946" lvl="3" indent="0">
              <a:buNone/>
            </a:pPr>
            <a:r>
              <a:rPr lang="en-US" sz="2400" dirty="0">
                <a:solidFill>
                  <a:srgbClr val="434343"/>
                </a:solidFill>
                <a:latin typeface="Segoe UI Light"/>
                <a:cs typeface="Segoe UI Light"/>
              </a:rPr>
              <a:t>Seeing AI app – on iOS and Android </a:t>
            </a:r>
          </a:p>
          <a:p>
            <a:pPr marL="799946" lvl="3" indent="0">
              <a:buNone/>
            </a:pPr>
            <a:r>
              <a:rPr lang="en-US" sz="2400" dirty="0">
                <a:solidFill>
                  <a:srgbClr val="434343"/>
                </a:solidFill>
                <a:latin typeface="Segoe UI Light"/>
                <a:cs typeface="Segoe UI Light"/>
              </a:rPr>
              <a:t>	Intelligent Kiosk – on GitHub – great for demos</a:t>
            </a:r>
            <a:endParaRPr lang="en-US" sz="2400" dirty="0">
              <a:gradFill>
                <a:gsLst>
                  <a:gs pos="2917">
                    <a:schemeClr val="tx1"/>
                  </a:gs>
                  <a:gs pos="30000">
                    <a:schemeClr val="tx1"/>
                  </a:gs>
                </a:gsLst>
                <a:lin ang="5400000" scaled="0"/>
              </a:gradFill>
            </a:endParaRPr>
          </a:p>
          <a:p>
            <a:endParaRPr lang="en-US" sz="1800" dirty="0">
              <a:gradFill>
                <a:gsLst>
                  <a:gs pos="2917">
                    <a:schemeClr val="tx1"/>
                  </a:gs>
                  <a:gs pos="30000">
                    <a:schemeClr val="tx1"/>
                  </a:gs>
                </a:gsLst>
                <a:lin ang="5400000" scaled="0"/>
              </a:gradFill>
            </a:endParaRPr>
          </a:p>
          <a:p>
            <a:pPr marL="788176" lvl="3" indent="0" defTabSz="914192">
              <a:spcAft>
                <a:spcPts val="1175"/>
              </a:spcAft>
              <a:buNone/>
            </a:pPr>
            <a:endParaRPr kumimoji="0" lang="en-US" sz="2400" b="0" i="0" u="none" strike="noStrike" kern="1200" cap="none" spc="0" normalizeH="0" baseline="0" noProof="0" dirty="0">
              <a:ln>
                <a:noFill/>
              </a:ln>
              <a:solidFill>
                <a:srgbClr val="434343"/>
              </a:solidFill>
              <a:effectLst/>
              <a:uLnTx/>
              <a:uFillTx/>
              <a:latin typeface="Segoe UI Light"/>
              <a:ea typeface="+mn-ea"/>
              <a:cs typeface="Segoe UI Light"/>
            </a:endParaRPr>
          </a:p>
        </p:txBody>
      </p:sp>
    </p:spTree>
    <p:extLst>
      <p:ext uri="{BB962C8B-B14F-4D97-AF65-F5344CB8AC3E}">
        <p14:creationId xmlns:p14="http://schemas.microsoft.com/office/powerpoint/2010/main" val="35337580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C0FB29-0558-4573-951F-0D617ABE7E59}"/>
</file>

<file path=customXml/itemProps2.xml><?xml version="1.0" encoding="utf-8"?>
<ds:datastoreItem xmlns:ds="http://schemas.openxmlformats.org/officeDocument/2006/customXml" ds:itemID="{F990F116-B58F-4255-B05B-DA3808E0E5C6}">
  <ds:schemaRefs>
    <ds:schemaRef ds:uri="14cf87b9-506c-4eb7-bdeb-55290b0635a3"/>
    <ds:schemaRef ds:uri="http://purl.org/dc/elements/1.1/"/>
    <ds:schemaRef ds:uri="http://schemas.microsoft.com/office/2006/metadata/properties"/>
    <ds:schemaRef ds:uri="7c45f18c-b2ec-4e3b-9613-4a8f6bc85080"/>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12603</TotalTime>
  <Words>601</Words>
  <Application>Microsoft Office PowerPoint</Application>
  <PresentationFormat>Widescreen</PresentationFormat>
  <Paragraphs>101</Paragraphs>
  <Slides>8</Slides>
  <Notes>4</Notes>
  <HiddenSlides>1</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8</vt:i4>
      </vt:variant>
    </vt:vector>
  </HeadingPairs>
  <TitlesOfParts>
    <vt:vector size="33" baseType="lpstr">
      <vt:lpstr>-apple-system</vt:lpstr>
      <vt:lpstr>Arial</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think-cell Slide</vt:lpstr>
      <vt:lpstr>11:30-12 Intro to the Final Case</vt:lpstr>
      <vt:lpstr>Look at all you’ve done </vt:lpstr>
      <vt:lpstr>Agenda</vt:lpstr>
      <vt:lpstr>Final case</vt:lpstr>
      <vt:lpstr>Final case</vt:lpstr>
      <vt:lpstr>Final case</vt:lpstr>
      <vt:lpstr>Resources for further learning</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Anna Thomas</cp:lastModifiedBy>
  <cp:revision>3</cp:revision>
  <dcterms:created xsi:type="dcterms:W3CDTF">2018-06-29T11:43:45Z</dcterms:created>
  <dcterms:modified xsi:type="dcterms:W3CDTF">2018-08-31T07:11:36Z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